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2" r:id="rId12"/>
    <p:sldId id="271" r:id="rId13"/>
    <p:sldId id="275" r:id="rId14"/>
    <p:sldId id="273" r:id="rId15"/>
    <p:sldId id="274" r:id="rId16"/>
    <p:sldId id="276" r:id="rId17"/>
    <p:sldId id="280" r:id="rId18"/>
    <p:sldId id="279" r:id="rId19"/>
    <p:sldId id="278" r:id="rId20"/>
    <p:sldId id="281" r:id="rId21"/>
    <p:sldId id="282" r:id="rId22"/>
    <p:sldId id="277" r:id="rId23"/>
    <p:sldId id="257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3333"/>
    <a:srgbClr val="D84826"/>
    <a:srgbClr val="613733"/>
    <a:srgbClr val="D6422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06" autoAdjust="0"/>
  </p:normalViewPr>
  <p:slideViewPr>
    <p:cSldViewPr>
      <p:cViewPr varScale="1">
        <p:scale>
          <a:sx n="72" d="100"/>
          <a:sy n="72" d="100"/>
        </p:scale>
        <p:origin x="135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D4F6EB8-1A78-4CA7-A81A-710E06E0C451}" type="datetimeFigureOut">
              <a:rPr lang="hr-HR"/>
              <a:pPr>
                <a:defRPr/>
              </a:pPr>
              <a:t>4.9.2014.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75F54A4-5716-4E48-9B65-ECE4834EF092}" type="slidenum">
              <a:rPr lang="hr-HR" altLang="sr-Latn-RS"/>
              <a:pPr/>
              <a:t>‹#›</a:t>
            </a:fld>
            <a:endParaRPr lang="hr-HR" altLang="sr-Latn-RS"/>
          </a:p>
        </p:txBody>
      </p:sp>
    </p:spTree>
    <p:extLst>
      <p:ext uri="{BB962C8B-B14F-4D97-AF65-F5344CB8AC3E}">
        <p14:creationId xmlns:p14="http://schemas.microsoft.com/office/powerpoint/2010/main" val="949725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2BA1109-3D68-4E7D-AC8E-A621A20166E3}" type="datetimeFigureOut">
              <a:rPr lang="en-US"/>
              <a:pPr>
                <a:defRPr/>
              </a:pPr>
              <a:t>9/4/2014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4D1C6E-DBF5-454C-BDBD-11CB6C58ED2B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54905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hr-HR" altLang="sr-Latn-RS" smtClean="0"/>
              <a:t>Title &amp; Name</a:t>
            </a:r>
            <a:endParaRPr lang="en-GB" altLang="sr-Latn-R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E351D41-5352-4912-BB8D-5FED253FEC32}" type="slidenum">
              <a:rPr lang="en-GB" altLang="sr-Latn-RS"/>
              <a:pPr eaLnBrk="1" hangingPunct="1">
                <a:spcBef>
                  <a:spcPct val="0"/>
                </a:spcBef>
              </a:pPr>
              <a:t>1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9729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10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43226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11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22031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12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16181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13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753713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14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564781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15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62030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16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470810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17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600805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18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615836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19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935805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2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741829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20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59122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21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419115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22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982951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Sponsors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965C593-B4DC-4AC4-AE05-0BF17BD02DBD}" type="slidenum">
              <a:rPr lang="en-GB" altLang="sr-Latn-RS"/>
              <a:pPr eaLnBrk="1" hangingPunct="1">
                <a:spcBef>
                  <a:spcPct val="0"/>
                </a:spcBef>
              </a:pPr>
              <a:t>23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64774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3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3866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4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67386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5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64598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6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47308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7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87593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8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64237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r-HR" altLang="sr-Latn-RS" smtClean="0"/>
              <a:t>Content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BA0D1-3F05-4B6D-A5AD-8422E56FD970}" type="slidenum">
              <a:rPr lang="en-GB" altLang="sr-Latn-RS"/>
              <a:pPr eaLnBrk="1" hangingPunct="1">
                <a:spcBef>
                  <a:spcPct val="0"/>
                </a:spcBef>
              </a:pPr>
              <a:t>9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80903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pic>
        <p:nvPicPr>
          <p:cNvPr id="5" name="Picture 5" descr="C:\Users\Maja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88913"/>
            <a:ext cx="484028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1" y="3429000"/>
            <a:ext cx="5148063" cy="864096"/>
          </a:xfrm>
        </p:spPr>
        <p:txBody>
          <a:bodyPr>
            <a:normAutofit/>
          </a:bodyPr>
          <a:lstStyle>
            <a:lvl1pPr marL="900000" indent="0" algn="l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2276872"/>
            <a:ext cx="9144000" cy="1143000"/>
          </a:xfrm>
          <a:prstGeom prst="rect">
            <a:avLst/>
          </a:prstGeom>
          <a:solidFill>
            <a:srgbClr val="333333"/>
          </a:solidFill>
          <a:ln>
            <a:noFill/>
          </a:ln>
          <a:extLst/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0990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55E3B4-92D3-4104-920E-B7FB42AAC5DB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08464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6256" y="21900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28" y="1785926"/>
            <a:ext cx="5048272" cy="4340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8E123BE-B46B-4A7C-96F3-3DA5E7A5E24A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747488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60513"/>
            <a:ext cx="9163050" cy="1016000"/>
          </a:xfrm>
          <a:prstGeom prst="rect">
            <a:avLst/>
          </a:prstGeom>
          <a:solidFill>
            <a:srgbClr val="333333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3000" cap="all" dirty="0" smtClean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our sponsor</a:t>
            </a:r>
            <a:r>
              <a:rPr lang="hr-HR" sz="3000" cap="all" dirty="0" smtClean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s</a:t>
            </a:r>
            <a:r>
              <a:rPr lang="en-US" sz="3000" cap="all" dirty="0" smtClean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 made this possible!</a:t>
            </a:r>
          </a:p>
          <a:p>
            <a:pPr algn="ctr">
              <a:defRPr/>
            </a:pPr>
            <a:r>
              <a:rPr lang="en-US" sz="3000" cap="all" dirty="0" smtClean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Thank you!</a:t>
            </a:r>
            <a:endParaRPr lang="en-US" sz="3000" cap="all" dirty="0">
              <a:solidFill>
                <a:schemeClr val="bg1"/>
              </a:solidFill>
              <a:latin typeface="Segoe UI Light" pitchFamily="34" charset="0"/>
              <a:cs typeface="Arial" charset="0"/>
            </a:endParaRPr>
          </a:p>
        </p:txBody>
      </p:sp>
      <p:pic>
        <p:nvPicPr>
          <p:cNvPr id="3" name="Picture 5" descr="C:\Users\Maja\Deskto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257175"/>
            <a:ext cx="322580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C:\Users\Maja\Desktop\sponzo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01938"/>
            <a:ext cx="878998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04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5157788"/>
            <a:ext cx="8397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32856"/>
            <a:ext cx="9144000" cy="39801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143000"/>
          </a:xfrm>
          <a:solidFill>
            <a:srgbClr val="333333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771775" y="6381750"/>
            <a:ext cx="36718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83ED3C4-7CEE-42C3-8121-7DEC343FCC07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91862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513"/>
            <a:ext cx="9144000" cy="1444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5157788"/>
            <a:ext cx="8397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491628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2FB473-9FF7-4CB3-93A7-B01593C27DE7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34204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5300663"/>
            <a:ext cx="839788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44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2276872"/>
            <a:ext cx="4244280" cy="39212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24" y="2276872"/>
            <a:ext cx="4104456" cy="39212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843213" y="6381750"/>
            <a:ext cx="36734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1CCF02-D2C5-4CCE-8E74-7FB4485FDEEC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7290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45125"/>
            <a:ext cx="83978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44"/>
            <a:ext cx="9144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420888"/>
            <a:ext cx="4292796" cy="388949"/>
          </a:xfrm>
        </p:spPr>
        <p:txBody>
          <a:bodyPr anchor="b">
            <a:noAutofit/>
          </a:bodyPr>
          <a:lstStyle>
            <a:lvl1pPr marL="90000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512" y="2852936"/>
            <a:ext cx="4317876" cy="35067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2420888"/>
            <a:ext cx="4320480" cy="388949"/>
          </a:xfrm>
        </p:spPr>
        <p:txBody>
          <a:bodyPr anchor="b"/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2852936"/>
            <a:ext cx="4319463" cy="34892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771775" y="6381750"/>
            <a:ext cx="36718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82F602-478A-45A6-8182-73CBBC74D611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69845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44"/>
            <a:ext cx="9144000" cy="2016224"/>
          </a:xfrm>
          <a:solidFill>
            <a:srgbClr val="333333"/>
          </a:solidFill>
        </p:spPr>
        <p:txBody>
          <a:bodyPr/>
          <a:lstStyle>
            <a:lvl1pPr marL="900000"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843213" y="6381750"/>
            <a:ext cx="36734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F3A838-49B0-4438-BBA7-18CB4D489894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97414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492375"/>
            <a:ext cx="1763712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843213" y="6381750"/>
            <a:ext cx="36734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54A1BB-F637-4818-B399-4F6096CFE402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51455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6752"/>
            <a:ext cx="3419872" cy="66198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44824"/>
            <a:ext cx="5461446" cy="4281339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593" y="1844824"/>
            <a:ext cx="2520280" cy="42813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843213" y="6381750"/>
            <a:ext cx="36734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8F45CCB-D43C-40E3-94AB-EFF3CA921C20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85332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5157192"/>
            <a:ext cx="9144000" cy="804862"/>
          </a:xfrm>
          <a:solidFill>
            <a:srgbClr val="333333"/>
          </a:solidFill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03648" y="1124744"/>
            <a:ext cx="6671664" cy="3731306"/>
          </a:xfrm>
        </p:spPr>
        <p:txBody>
          <a:bodyPr rtlCol="0">
            <a:normAutofit/>
          </a:bodyPr>
          <a:lstStyle>
            <a:lvl1pPr marL="0" indent="0" algn="l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E8AE26-110B-4CB9-B443-A1A125D1BFED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408848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0338" y="6381750"/>
            <a:ext cx="36718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9788" y="6381750"/>
            <a:ext cx="588962" cy="3603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BC42690-E86A-4E6E-9FB5-C4E9B2ECA164}" type="slidenum">
              <a:rPr lang="en-GB" altLang="sr-Latn-RS"/>
              <a:pPr/>
              <a:t>‹#›</a:t>
            </a:fld>
            <a:endParaRPr lang="en-GB" altLang="sr-Latn-RS"/>
          </a:p>
        </p:txBody>
      </p:sp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052513"/>
            <a:ext cx="9144000" cy="1143000"/>
          </a:xfrm>
          <a:prstGeom prst="rect">
            <a:avLst/>
          </a:prstGeom>
          <a:solidFill>
            <a:srgbClr val="333333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0" y="2205038"/>
            <a:ext cx="9144000" cy="3908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smtClean="0"/>
              <a:t>Click to edit Master text styles</a:t>
            </a:r>
          </a:p>
          <a:p>
            <a:pPr lvl="1"/>
            <a:r>
              <a:rPr lang="en-US" altLang="sr-Latn-RS" smtClean="0"/>
              <a:t>Second level</a:t>
            </a:r>
          </a:p>
          <a:p>
            <a:pPr lvl="2"/>
            <a:r>
              <a:rPr lang="en-US" altLang="sr-Latn-RS" smtClean="0"/>
              <a:t>Third level</a:t>
            </a:r>
          </a:p>
          <a:p>
            <a:pPr lvl="3"/>
            <a:r>
              <a:rPr lang="en-US" altLang="sr-Latn-RS" smtClean="0"/>
              <a:t>Fourth level</a:t>
            </a:r>
          </a:p>
          <a:p>
            <a:pPr lvl="4"/>
            <a:r>
              <a:rPr lang="en-US" altLang="sr-Latn-RS" smtClean="0"/>
              <a:t>Fifth level</a:t>
            </a:r>
            <a:endParaRPr lang="en-GB" altLang="sr-Latn-RS" smtClean="0"/>
          </a:p>
        </p:txBody>
      </p:sp>
      <p:pic>
        <p:nvPicPr>
          <p:cNvPr id="1030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5157788"/>
            <a:ext cx="8397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08" r:id="rId9"/>
    <p:sldLayoutId id="2147483717" r:id="rId10"/>
    <p:sldLayoutId id="2147483718" r:id="rId11"/>
    <p:sldLayoutId id="2147483719" r:id="rId12"/>
  </p:sldLayoutIdLst>
  <p:txStyles>
    <p:titleStyle>
      <a:lvl1pPr marL="898525" algn="l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bg1"/>
          </a:solidFill>
          <a:latin typeface="Segoe UI Light" pitchFamily="34" charset="0"/>
          <a:ea typeface="+mj-ea"/>
          <a:cs typeface="+mj-cs"/>
        </a:defRPr>
      </a:lvl1pPr>
      <a:lvl2pPr marL="89852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Segoe UI Light" pitchFamily="34" charset="0"/>
        </a:defRPr>
      </a:lvl2pPr>
      <a:lvl3pPr marL="89852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Segoe UI Light" pitchFamily="34" charset="0"/>
        </a:defRPr>
      </a:lvl3pPr>
      <a:lvl4pPr marL="89852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Segoe UI Light" pitchFamily="34" charset="0"/>
        </a:defRPr>
      </a:lvl4pPr>
      <a:lvl5pPr marL="89852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Segoe UI Ligh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pitchFamily="34" charset="0"/>
        </a:defRPr>
      </a:lvl9pPr>
    </p:titleStyle>
    <p:bodyStyle>
      <a:lvl1pPr marL="898525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rgbClr val="613733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107950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rgbClr val="613733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0795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rgbClr val="613733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795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rgbClr val="613733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0795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00" kern="1200">
          <a:solidFill>
            <a:srgbClr val="613733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0" y="3429000"/>
            <a:ext cx="5148263" cy="863600"/>
          </a:xfrm>
        </p:spPr>
        <p:txBody>
          <a:bodyPr/>
          <a:lstStyle/>
          <a:p>
            <a:pPr marL="898525">
              <a:spcBef>
                <a:spcPct val="0"/>
              </a:spcBef>
            </a:pPr>
            <a:r>
              <a:rPr lang="hr-HR" altLang="sr-Latn-RS" dirty="0" smtClean="0"/>
              <a:t>TOMISLAV JAKOPEC</a:t>
            </a:r>
          </a:p>
          <a:p>
            <a:pPr marL="898525">
              <a:spcBef>
                <a:spcPct val="0"/>
              </a:spcBef>
            </a:pPr>
            <a:r>
              <a:rPr lang="hr-HR" altLang="sr-Latn-RS" sz="1500" dirty="0" smtClean="0"/>
              <a:t>Filozofski fakultet u Osijeku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2276474"/>
            <a:ext cx="9144000" cy="1152525"/>
          </a:xfrm>
        </p:spPr>
        <p:txBody>
          <a:bodyPr/>
          <a:lstStyle/>
          <a:p>
            <a:r>
              <a:rPr lang="hr-HR" sz="2800" dirty="0" smtClean="0"/>
              <a:t>Razgovori ugodni java, C#, PHP i </a:t>
            </a:r>
            <a:r>
              <a:rPr lang="hr-HR" sz="2800" dirty="0" err="1" smtClean="0"/>
              <a:t>Objective</a:t>
            </a:r>
            <a:r>
              <a:rPr lang="hr-HR" sz="2800" dirty="0" smtClean="0"/>
              <a:t>-C </a:t>
            </a:r>
            <a:br>
              <a:rPr lang="hr-HR" sz="2800" dirty="0" smtClean="0"/>
            </a:br>
            <a:r>
              <a:rPr lang="hr-HR" sz="2800" dirty="0" smtClean="0"/>
              <a:t>putem JSON-a</a:t>
            </a:r>
            <a:endParaRPr lang="hr-H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err="1" smtClean="0"/>
              <a:t>javascript</a:t>
            </a:r>
            <a:r>
              <a:rPr lang="hr-HR" b="1" dirty="0" smtClean="0"/>
              <a:t> (</a:t>
            </a:r>
            <a:r>
              <a:rPr lang="hr-HR" b="1" dirty="0" err="1" smtClean="0"/>
              <a:t>jquery</a:t>
            </a:r>
            <a:r>
              <a:rPr lang="hr-HR" b="1" dirty="0" smtClean="0"/>
              <a:t>)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115616"/>
            <a:ext cx="7668344" cy="5729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28" y="1628800"/>
            <a:ext cx="7668344" cy="43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OBJECTIVE-C (</a:t>
            </a:r>
            <a:r>
              <a:rPr lang="hr-HR" b="1" dirty="0" err="1" smtClean="0"/>
              <a:t>iphone</a:t>
            </a:r>
            <a:r>
              <a:rPr lang="hr-HR" b="1" dirty="0" smtClean="0"/>
              <a:t>)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6557137" cy="49685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11375" y="6337466"/>
            <a:ext cx="3732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 smtClean="0"/>
              <a:t>http://nerdery.com/json-accelerator</a:t>
            </a:r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4" y="4748168"/>
            <a:ext cx="666750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186" y="1237579"/>
            <a:ext cx="4819650" cy="2619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561" y="4925024"/>
            <a:ext cx="2038350" cy="123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71834"/>
            <a:ext cx="62484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primjer </a:t>
            </a:r>
            <a:r>
              <a:rPr lang="hr-HR" b="1" dirty="0"/>
              <a:t>OBJECTIVE-C (</a:t>
            </a:r>
            <a:r>
              <a:rPr lang="hr-HR" b="1" dirty="0" err="1"/>
              <a:t>iphone</a:t>
            </a:r>
            <a:r>
              <a:rPr lang="hr-HR" b="1" dirty="0"/>
              <a:t>)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524"/>
            <a:ext cx="3067050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5507"/>
            <a:ext cx="394335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123380"/>
            <a:ext cx="3124200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50" y="2597994"/>
            <a:ext cx="3943350" cy="2152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2" y="4550026"/>
            <a:ext cx="3133725" cy="221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755" y="2069183"/>
            <a:ext cx="6181725" cy="476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89026"/>
            <a:ext cx="9109447" cy="50884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587" y="0"/>
            <a:ext cx="3778603" cy="67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0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C# GENERATOR KLASA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16216" y="6309320"/>
            <a:ext cx="249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http://json2csharp.com/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50305"/>
            <a:ext cx="7172325" cy="4124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15" y="1287755"/>
            <a:ext cx="6800850" cy="5172075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83160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/>
              <a:t>C# GENERATOR KLASA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615"/>
            <a:ext cx="9144000" cy="4614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93347" y="5924840"/>
            <a:ext cx="2150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http://jsonutils.com/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51022"/>
            <a:ext cx="9144000" cy="5906977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7264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/>
              <a:t>C</a:t>
            </a:r>
            <a:r>
              <a:rPr lang="hr-HR" b="1" dirty="0" smtClean="0"/>
              <a:t>#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698"/>
            <a:ext cx="9144000" cy="4705017"/>
          </a:xfrm>
          <a:prstGeom prst="rect">
            <a:avLst/>
          </a:prstGeom>
          <a:ln w="571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986"/>
            <a:ext cx="7241014" cy="6764014"/>
          </a:xfrm>
          <a:prstGeom prst="rect">
            <a:avLst/>
          </a:prstGeom>
          <a:ln w="571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558" y="3223418"/>
            <a:ext cx="34480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java generiranje klasa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6096" y="6165304"/>
            <a:ext cx="346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http://www.jsonschema2pojo.org/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949"/>
            <a:ext cx="5462612" cy="499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-41389"/>
            <a:ext cx="7754524" cy="689938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55454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java generiranje klasa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2080" y="6381328"/>
            <a:ext cx="35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http://jsongen.byingtondesign.com/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376958"/>
            <a:ext cx="6276975" cy="26098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0792" y="1376958"/>
            <a:ext cx="8143875" cy="4021788"/>
            <a:chOff x="1808394" y="699223"/>
            <a:chExt cx="8143875" cy="40217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8394" y="720511"/>
              <a:ext cx="3486150" cy="400050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4544" y="699223"/>
              <a:ext cx="4657725" cy="3648075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8644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java generiranje klasa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4128" y="6309320"/>
            <a:ext cx="322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http://pojo.sodhanalibrary.com/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617"/>
            <a:ext cx="5758709" cy="5193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2795"/>
            <a:ext cx="9144000" cy="5482215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408523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java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416"/>
            <a:ext cx="9144000" cy="5465603"/>
          </a:xfrm>
          <a:prstGeom prst="rect">
            <a:avLst/>
          </a:prstGeom>
          <a:ln w="571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3172"/>
            <a:ext cx="8106396" cy="6800502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38198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JSON (</a:t>
            </a:r>
            <a:r>
              <a:rPr lang="hr-HR" dirty="0" err="1"/>
              <a:t>JavaScript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Notation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3" name="Rectangle 32"/>
          <p:cNvSpPr/>
          <p:nvPr/>
        </p:nvSpPr>
        <p:spPr>
          <a:xfrm>
            <a:off x="1199863" y="1195518"/>
            <a:ext cx="79380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is a lightweight data-interchange format</a:t>
            </a:r>
            <a:r>
              <a:rPr lang="hr-HR" sz="3200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 [format jednostavne razmjene podataka]</a:t>
            </a:r>
            <a:endParaRPr lang="hr-HR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53546" y="2242186"/>
            <a:ext cx="16703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</a:rPr>
              <a:t>http://json.org/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7979" y="3278569"/>
            <a:ext cx="88341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800" dirty="0" smtClean="0">
                <a:solidFill>
                  <a:schemeClr val="bg1"/>
                </a:solidFill>
                <a:latin typeface="Avenir LT W01 45 Book"/>
              </a:rPr>
              <a:t>Pohranjuje informacije u organiziranom, lagano dostupnom načinu. Daje ljudskom oku razumljiv skup podataka kojem se može pristupati na logički način.</a:t>
            </a:r>
            <a:endParaRPr lang="hr-HR" sz="28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96019" y="4673165"/>
            <a:ext cx="29418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</a:rPr>
              <a:t>http://www.copterlabs.com/</a:t>
            </a:r>
            <a:endParaRPr lang="hr-H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 err="1" smtClean="0"/>
              <a:t>Json</a:t>
            </a:r>
            <a:r>
              <a:rPr lang="hr-HR" dirty="0" smtClean="0"/>
              <a:t> zaključci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407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Prikazano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4017421" y="1655153"/>
            <a:ext cx="1141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/>
              <a:t>PHP</a:t>
            </a:r>
          </a:p>
          <a:p>
            <a:pPr algn="ctr"/>
            <a:r>
              <a:rPr lang="hr-HR" sz="2800" dirty="0" smtClean="0"/>
              <a:t>JSON</a:t>
            </a:r>
            <a:endParaRPr lang="hr-H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3782" y="3068960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dirty="0" err="1" smtClean="0"/>
              <a:t>JavaScript</a:t>
            </a:r>
            <a:endParaRPr lang="hr-HR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207283" y="3068960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dirty="0" err="1" smtClean="0"/>
              <a:t>Objective</a:t>
            </a:r>
            <a:r>
              <a:rPr lang="hr-HR" sz="2800" dirty="0" smtClean="0"/>
              <a:t>-C</a:t>
            </a:r>
            <a:endParaRPr lang="hr-HR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291158" y="3068960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dirty="0" smtClean="0"/>
              <a:t>C#</a:t>
            </a:r>
            <a:endParaRPr lang="hr-HR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956376" y="3056484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dirty="0" smtClean="0"/>
              <a:t>Java</a:t>
            </a:r>
            <a:endParaRPr lang="hr-HR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390100" y="2420888"/>
            <a:ext cx="2057330" cy="635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60593" y="2644902"/>
            <a:ext cx="1030565" cy="4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75875" y="2420888"/>
            <a:ext cx="2180501" cy="635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0"/>
          </p:cNvCxnSpPr>
          <p:nvPr/>
        </p:nvCxnSpPr>
        <p:spPr>
          <a:xfrm flipH="1">
            <a:off x="4238976" y="2644902"/>
            <a:ext cx="189008" cy="42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456260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/>
              <a:t>Sve moguće kombinacije</a:t>
            </a:r>
          </a:p>
          <a:p>
            <a:pPr algn="ctr"/>
            <a:r>
              <a:rPr lang="hr-HR" dirty="0" err="1" smtClean="0"/>
              <a:t>JavaScript</a:t>
            </a:r>
            <a:r>
              <a:rPr lang="hr-HR" dirty="0" smtClean="0"/>
              <a:t> – C#, Java – </a:t>
            </a:r>
            <a:r>
              <a:rPr lang="hr-HR" dirty="0" err="1" smtClean="0"/>
              <a:t>Objective</a:t>
            </a:r>
            <a:r>
              <a:rPr lang="hr-HR" dirty="0" smtClean="0"/>
              <a:t>-C, ….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612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 err="1" smtClean="0"/>
              <a:t>Json</a:t>
            </a:r>
            <a:r>
              <a:rPr lang="hr-HR" dirty="0" smtClean="0"/>
              <a:t> zaključci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3407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Preporuke</a:t>
            </a:r>
            <a:endParaRPr lang="hr-HR" dirty="0"/>
          </a:p>
        </p:txBody>
      </p:sp>
      <p:sp>
        <p:nvSpPr>
          <p:cNvPr id="16" name="TextBox 15"/>
          <p:cNvSpPr txBox="1"/>
          <p:nvPr/>
        </p:nvSpPr>
        <p:spPr>
          <a:xfrm>
            <a:off x="434489" y="2079432"/>
            <a:ext cx="82750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Ne generirati navodnike za brojeve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Datum formatirati u RFC 2822 formatu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Binarni sadržaj prenositi kodiran u base64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49044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Ne istraženo</a:t>
            </a:r>
            <a:endParaRPr lang="hr-HR" dirty="0"/>
          </a:p>
        </p:txBody>
      </p:sp>
      <p:sp>
        <p:nvSpPr>
          <p:cNvPr id="19" name="TextBox 18"/>
          <p:cNvSpPr txBox="1"/>
          <p:nvPr/>
        </p:nvSpPr>
        <p:spPr>
          <a:xfrm>
            <a:off x="487996" y="5273783"/>
            <a:ext cx="8800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Kako se ponaša kod velike količine podataka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Ostali programski jezici [</a:t>
            </a:r>
            <a:r>
              <a:rPr lang="hr-HR" sz="3200" dirty="0" err="1" smtClean="0"/>
              <a:t>Python</a:t>
            </a:r>
            <a:r>
              <a:rPr lang="hr-HR" sz="3200" dirty="0" smtClean="0"/>
              <a:t>, </a:t>
            </a:r>
            <a:r>
              <a:rPr lang="hr-HR" sz="3200" dirty="0" err="1" smtClean="0"/>
              <a:t>Ruby</a:t>
            </a:r>
            <a:r>
              <a:rPr lang="hr-HR" sz="3200" dirty="0" smtClean="0"/>
              <a:t>, …]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625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 smtClean="0"/>
              <a:t>Rasprava Ugodna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1920" y="6381328"/>
            <a:ext cx="4846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 err="1" smtClean="0"/>
              <a:t>youtube</a:t>
            </a:r>
            <a:r>
              <a:rPr lang="hr-HR" dirty="0"/>
              <a:t> </a:t>
            </a:r>
            <a:r>
              <a:rPr lang="hr-HR" dirty="0" smtClean="0"/>
              <a:t>video: </a:t>
            </a:r>
            <a:r>
              <a:rPr lang="en-US" dirty="0"/>
              <a:t>The Expert (Short Comedy Sketch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2" y="1340768"/>
            <a:ext cx="8105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JSON (</a:t>
            </a:r>
            <a:r>
              <a:rPr lang="hr-HR" dirty="0" err="1"/>
              <a:t>JavaScript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Notation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6835" y="3131034"/>
            <a:ext cx="3816348" cy="28622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1782" y="3002845"/>
            <a:ext cx="1856509" cy="3273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660073" y="3963550"/>
            <a:ext cx="64839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ime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Dora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prezime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Jakopec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r-HR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hr-HR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1782" y="3002845"/>
            <a:ext cx="1856509" cy="3273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23" name="Group 22"/>
          <p:cNvGrpSpPr/>
          <p:nvPr/>
        </p:nvGrpSpPr>
        <p:grpSpPr>
          <a:xfrm>
            <a:off x="2386413" y="2097422"/>
            <a:ext cx="6434059" cy="1866128"/>
            <a:chOff x="2386413" y="2097422"/>
            <a:chExt cx="6434059" cy="1866128"/>
          </a:xfrm>
        </p:grpSpPr>
        <p:sp>
          <p:nvSpPr>
            <p:cNvPr id="15" name="TextBox 14"/>
            <p:cNvSpPr txBox="1"/>
            <p:nvPr/>
          </p:nvSpPr>
          <p:spPr>
            <a:xfrm>
              <a:off x="3691495" y="2097422"/>
              <a:ext cx="1118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rgbClr val="FF0000"/>
                  </a:solidFill>
                </a:rPr>
                <a:t>OBJEKT</a:t>
              </a:r>
              <a:endParaRPr lang="hr-HR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flipH="1">
              <a:off x="2386413" y="2282088"/>
              <a:ext cx="1305082" cy="7207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</p:cNvCxnSpPr>
            <p:nvPr/>
          </p:nvCxnSpPr>
          <p:spPr>
            <a:xfrm flipH="1">
              <a:off x="2946773" y="2466754"/>
              <a:ext cx="1303982" cy="14967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5" idx="3"/>
            </p:cNvCxnSpPr>
            <p:nvPr/>
          </p:nvCxnSpPr>
          <p:spPr>
            <a:xfrm>
              <a:off x="4810015" y="2282088"/>
              <a:ext cx="4010457" cy="1681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8668716">
              <a:off x="2776274" y="2943576"/>
              <a:ext cx="15157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dirty="0" smtClean="0">
                  <a:solidFill>
                    <a:srgbClr val="FF0000"/>
                  </a:solidFill>
                </a:rPr>
                <a:t>početak objekta</a:t>
              </a:r>
              <a:endParaRPr lang="hr-HR" sz="12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245212">
              <a:off x="6118781" y="2844818"/>
              <a:ext cx="13929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dirty="0" smtClean="0">
                  <a:solidFill>
                    <a:srgbClr val="FF0000"/>
                  </a:solidFill>
                </a:rPr>
                <a:t>kraj objekta</a:t>
              </a:r>
              <a:endParaRPr lang="hr-HR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356722" y="4288084"/>
            <a:ext cx="3758172" cy="2351542"/>
            <a:chOff x="2356722" y="4288084"/>
            <a:chExt cx="3758172" cy="2351542"/>
          </a:xfrm>
        </p:grpSpPr>
        <p:sp>
          <p:nvSpPr>
            <p:cNvPr id="30" name="TextBox 29"/>
            <p:cNvSpPr txBox="1"/>
            <p:nvPr/>
          </p:nvSpPr>
          <p:spPr>
            <a:xfrm>
              <a:off x="3593071" y="5993295"/>
              <a:ext cx="1725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chemeClr val="accent2">
                      <a:lumMod val="75000"/>
                    </a:schemeClr>
                  </a:solidFill>
                </a:rPr>
                <a:t>NAZIV ATRIBUTA</a:t>
              </a:r>
              <a:endParaRPr lang="hr-HR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2532528" y="4796066"/>
              <a:ext cx="1001625" cy="118290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2356722" y="5935417"/>
              <a:ext cx="1201289" cy="460507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3372550" y="4288084"/>
              <a:ext cx="611726" cy="164591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383676" y="4363660"/>
              <a:ext cx="1731218" cy="157033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3913880" y="3175666"/>
            <a:ext cx="230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chemeClr val="tx2"/>
                </a:solidFill>
              </a:rPr>
              <a:t>VRIJEDNOST ATRIBUTA</a:t>
            </a:r>
            <a:endParaRPr lang="hr-HR" dirty="0">
              <a:solidFill>
                <a:schemeClr val="tx2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696372" y="3544998"/>
            <a:ext cx="7177" cy="4418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496188" y="3544998"/>
            <a:ext cx="2398137" cy="4418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48518" y="5981192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C00000"/>
                </a:solidFill>
              </a:rPr>
              <a:t>: razdvaja naziv atributa od vrijednosti</a:t>
            </a:r>
          </a:p>
          <a:p>
            <a:r>
              <a:rPr lang="hr-HR" dirty="0" smtClean="0">
                <a:solidFill>
                  <a:srgbClr val="00B050"/>
                </a:solidFill>
              </a:rPr>
              <a:t>, razdvaja dva atributa</a:t>
            </a:r>
          </a:p>
        </p:txBody>
      </p:sp>
    </p:spTree>
    <p:extLst>
      <p:ext uri="{BB962C8B-B14F-4D97-AF65-F5344CB8AC3E}">
        <p14:creationId xmlns:p14="http://schemas.microsoft.com/office/powerpoint/2010/main" val="364502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JSON (</a:t>
            </a:r>
            <a:r>
              <a:rPr lang="hr-HR" dirty="0" err="1"/>
              <a:t>JavaScript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Notation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75" y="1209286"/>
            <a:ext cx="1890193" cy="14176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1416189"/>
            <a:ext cx="1661429" cy="12460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3824" y="2519369"/>
            <a:ext cx="189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smtClean="0"/>
              <a:t>Lista objekata</a:t>
            </a:r>
            <a:endParaRPr lang="hr-HR" sz="2400" dirty="0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137261" y="4429719"/>
            <a:ext cx="957349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ime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Dora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prezime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Jakopec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ime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Lu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prezime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Rogina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ime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sr-Latn-RS" altLang="sr-Latn-RS" sz="20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prezime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Kotris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sr-Latn-RS" altLang="sr-Latn-R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Latn-RS" alt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sr-Latn-RS" alt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39582" y="2729482"/>
            <a:ext cx="7992858" cy="3075782"/>
            <a:chOff x="539582" y="2729482"/>
            <a:chExt cx="7992858" cy="307578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269981" y="3302826"/>
              <a:ext cx="972243" cy="1313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39582" y="3302826"/>
              <a:ext cx="1610945" cy="25024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 rot="3484033">
              <a:off x="1396918" y="3642549"/>
              <a:ext cx="92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početak</a:t>
              </a:r>
              <a:endParaRPr lang="hr-HR" dirty="0"/>
            </a:p>
          </p:txBody>
        </p:sp>
        <p:sp>
          <p:nvSpPr>
            <p:cNvPr id="40" name="TextBox 39"/>
            <p:cNvSpPr txBox="1"/>
            <p:nvPr/>
          </p:nvSpPr>
          <p:spPr>
            <a:xfrm rot="3578384">
              <a:off x="1139944" y="4204388"/>
              <a:ext cx="529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kraj</a:t>
              </a:r>
              <a:endParaRPr lang="hr-HR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29971" y="2769746"/>
              <a:ext cx="108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razdjelnik</a:t>
              </a:r>
              <a:endParaRPr lang="hr-HR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220451" y="2729482"/>
              <a:ext cx="6311717" cy="1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8532168" y="2730856"/>
              <a:ext cx="272" cy="2105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49" y="1226141"/>
            <a:ext cx="766063" cy="13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JSON (</a:t>
            </a:r>
            <a:r>
              <a:rPr lang="hr-HR" dirty="0" err="1"/>
              <a:t>JavaScript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Notation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4" name="Picture 2" descr="http://json.org/objec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51"/>
            <a:ext cx="4834826" cy="91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json.org/arr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14" y="1278347"/>
            <a:ext cx="4006574" cy="75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json.org/valu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" y="2378000"/>
            <a:ext cx="4733180" cy="22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json.org/string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94" y="2228528"/>
            <a:ext cx="4136271" cy="28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json.org/numb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7" y="4690841"/>
            <a:ext cx="4619197" cy="205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73671" y="6212780"/>
            <a:ext cx="1670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 smtClean="0"/>
              <a:t>http://json.org/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182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 smtClean="0"/>
              <a:t>Realni primjer</a:t>
            </a:r>
            <a:endParaRPr lang="hr-HR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3" y="2754939"/>
            <a:ext cx="1432242" cy="1074182"/>
          </a:xfrm>
          <a:prstGeom prst="rect">
            <a:avLst/>
          </a:prstGeom>
        </p:spPr>
      </p:pic>
      <p:pic>
        <p:nvPicPr>
          <p:cNvPr id="7" name="Picture 6" descr="http://icons.iconarchive.com/icons/studiomx/leomx/256/Music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65" y="3063526"/>
            <a:ext cx="664017" cy="6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braveriver.com/_resources/common/userfiles/image/programming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69" y="1636828"/>
            <a:ext cx="625455" cy="6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icons.iconarchive.com/icons/icons8/windows-8/512/City-Archeology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75" y="3959203"/>
            <a:ext cx="487342" cy="4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4678204"/>
            <a:ext cx="33478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 smtClean="0"/>
              <a:t>Dora i David idu u istu školu. Oboje vole glazbu. </a:t>
            </a:r>
          </a:p>
          <a:p>
            <a:r>
              <a:rPr lang="hr-HR" sz="1600" dirty="0" smtClean="0"/>
              <a:t>Uz glazbu Dora voli arheologiju, </a:t>
            </a:r>
            <a:r>
              <a:rPr lang="hr-HR" sz="1600" dirty="0"/>
              <a:t>D</a:t>
            </a:r>
            <a:r>
              <a:rPr lang="hr-HR" sz="1600" dirty="0" smtClean="0"/>
              <a:t>avid programiranje.</a:t>
            </a:r>
          </a:p>
          <a:p>
            <a:r>
              <a:rPr lang="hr-HR" sz="1600" dirty="0" smtClean="0">
                <a:solidFill>
                  <a:schemeClr val="bg1">
                    <a:lumMod val="50000"/>
                  </a:schemeClr>
                </a:solidFill>
              </a:rPr>
              <a:t>Svaka ikona predstavlja jedan objekt. Objekt ima više atributa.</a:t>
            </a:r>
          </a:p>
          <a:p>
            <a:r>
              <a:rPr lang="hr-HR" sz="1600" dirty="0" smtClean="0">
                <a:solidFill>
                  <a:schemeClr val="bg1">
                    <a:lumMod val="50000"/>
                  </a:schemeClr>
                </a:solidFill>
              </a:rPr>
              <a:t>Osoba može imati listu interesa, dok samo jednu školu pohađa.</a:t>
            </a:r>
            <a:endParaRPr lang="hr-H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2080" y="-27384"/>
            <a:ext cx="4188007" cy="67403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"sifra":"1",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ime":"Dora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prezime":"Jakopec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datumRodenja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"date":"2007-02-16 00:00:00",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"timezone_type":2,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":"CET"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"slika":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skola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"sifra":"1",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naziv":"Osnovna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\u0161kola \"Ivana Filipovi\u0107a \"",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"adresa":"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Kalni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\u010dka 48"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"interesi":[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"sifra":"1",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naziv":"Glazba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"sifra":"3",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naziv":"Arheologija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"sifra":"2",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ime":"David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"prezime":"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Kotris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datumRodenja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"date":"2007-03-24 00:00:00",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"timezone_type":2,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":"CET"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"slika":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skola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"sifra":"1",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naziv":"Osnovna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\u0161kola \"Ivana Filipovi\u0107a \"",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"adresa":"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Kalni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\u010dka 48"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"interesi":[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"sifra":"1",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naziv":"Glazba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},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"sifra":"2",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hr-H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naziv":"Programiranje</a:t>
            </a:r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hr-H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hr-H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91" y="-44624"/>
            <a:ext cx="157103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6762" y="900485"/>
            <a:ext cx="1724372" cy="1724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735" y="1391831"/>
            <a:ext cx="716630" cy="12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PHP </a:t>
            </a:r>
            <a:r>
              <a:rPr lang="hr-HR" i="1" dirty="0" smtClean="0"/>
              <a:t>Jednostavno</a:t>
            </a:r>
            <a:endParaRPr lang="hr-HR" i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118940"/>
            <a:ext cx="5904656" cy="56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PHP</a:t>
            </a:r>
            <a:r>
              <a:rPr lang="hr-HR" dirty="0" smtClean="0"/>
              <a:t> </a:t>
            </a:r>
            <a:r>
              <a:rPr lang="hr-HR" i="1" dirty="0" err="1" smtClean="0"/>
              <a:t>mysql</a:t>
            </a:r>
            <a:endParaRPr lang="hr-HR" i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556792"/>
            <a:ext cx="7800975" cy="463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1" y="1457102"/>
            <a:ext cx="9041436" cy="50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/>
          <a:lstStyle/>
          <a:p>
            <a:pPr marL="900000">
              <a:defRPr/>
            </a:pPr>
            <a:r>
              <a:rPr lang="hr-HR" dirty="0"/>
              <a:t>Realni </a:t>
            </a:r>
            <a:r>
              <a:rPr lang="hr-HR" dirty="0" smtClean="0"/>
              <a:t>primjer </a:t>
            </a:r>
            <a:r>
              <a:rPr lang="hr-HR" b="1" dirty="0" smtClean="0"/>
              <a:t>generirani </a:t>
            </a:r>
            <a:r>
              <a:rPr lang="hr-HR" b="1" dirty="0" err="1" smtClean="0"/>
              <a:t>json</a:t>
            </a:r>
            <a:endParaRPr lang="hr-HR" b="1" dirty="0"/>
          </a:p>
        </p:txBody>
      </p:sp>
      <p:sp>
        <p:nvSpPr>
          <p:cNvPr id="2" name="Rectangle 1"/>
          <p:cNvSpPr/>
          <p:nvPr/>
        </p:nvSpPr>
        <p:spPr>
          <a:xfrm>
            <a:off x="0" y="1115616"/>
            <a:ext cx="9144000" cy="57423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616"/>
            <a:ext cx="115633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DPrezentacij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KDPresentation</Template>
  <TotalTime>108</TotalTime>
  <Words>653</Words>
  <Application>Microsoft Office PowerPoint</Application>
  <PresentationFormat>On-screen Show (4:3)</PresentationFormat>
  <Paragraphs>174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LT W01 45 Book</vt:lpstr>
      <vt:lpstr>Calibri</vt:lpstr>
      <vt:lpstr>Courier New</vt:lpstr>
      <vt:lpstr>Segoe UI</vt:lpstr>
      <vt:lpstr>Segoe UI Light</vt:lpstr>
      <vt:lpstr>Times New Roman</vt:lpstr>
      <vt:lpstr>KDPrezentacija</vt:lpstr>
      <vt:lpstr>Razgovori ugodni java, C#, PHP i Objective-C  putem JSON-a</vt:lpstr>
      <vt:lpstr>JSON (JavaScript Object Notation)</vt:lpstr>
      <vt:lpstr>JSON (JavaScript Object Notation)</vt:lpstr>
      <vt:lpstr>JSON (JavaScript Object Notation)</vt:lpstr>
      <vt:lpstr>JSON (JavaScript Object Notation)</vt:lpstr>
      <vt:lpstr>Realni primjer</vt:lpstr>
      <vt:lpstr>Realni primjer PHP Jednostavno</vt:lpstr>
      <vt:lpstr>Realni primjer PHP mysql</vt:lpstr>
      <vt:lpstr>Realni primjer generirani json</vt:lpstr>
      <vt:lpstr>Realni primjer javascript (jquery)</vt:lpstr>
      <vt:lpstr>Realni primjer OBJECTIVE-C (iphone)</vt:lpstr>
      <vt:lpstr>Realni primjer OBJECTIVE-C (iphone)</vt:lpstr>
      <vt:lpstr>Realni primjer C# GENERATOR KLASA</vt:lpstr>
      <vt:lpstr>Realni primjer C# GENERATOR KLASA</vt:lpstr>
      <vt:lpstr>Realni primjer C#</vt:lpstr>
      <vt:lpstr>Realni primjer java generiranje klasa</vt:lpstr>
      <vt:lpstr>Realni primjer java generiranje klasa</vt:lpstr>
      <vt:lpstr>Realni primjer java generiranje klasa</vt:lpstr>
      <vt:lpstr>Realni primjer java</vt:lpstr>
      <vt:lpstr>Json zaključci</vt:lpstr>
      <vt:lpstr>Json zaključci</vt:lpstr>
      <vt:lpstr>Rasprava Ugodna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Razgovori ugodni java, C#, PHP i Objective-C  putem JSON-a</dc:title>
  <dc:creator>Tomislav Jakopec</dc:creator>
  <cp:lastModifiedBy>Tomislav Jakopec</cp:lastModifiedBy>
  <cp:revision>17</cp:revision>
  <dcterms:created xsi:type="dcterms:W3CDTF">2014-09-04T13:11:31Z</dcterms:created>
  <dcterms:modified xsi:type="dcterms:W3CDTF">2014-09-04T15:06:20Z</dcterms:modified>
</cp:coreProperties>
</file>